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56" r:id="rId3"/>
    <p:sldId id="257" r:id="rId4"/>
    <p:sldId id="259" r:id="rId5"/>
    <p:sldId id="260" r:id="rId6"/>
    <p:sldId id="261" r:id="rId7"/>
    <p:sldId id="262" r:id="rId8"/>
    <p:sldId id="263" r:id="rId9"/>
    <p:sldId id="264" r:id="rId10"/>
    <p:sldId id="265" r:id="rId11"/>
    <p:sldId id="266" r:id="rId12"/>
    <p:sldId id="267" r:id="rId13"/>
    <p:sldId id="280" r:id="rId14"/>
    <p:sldId id="268" r:id="rId15"/>
    <p:sldId id="269" r:id="rId16"/>
    <p:sldId id="270" r:id="rId17"/>
    <p:sldId id="271" r:id="rId18"/>
    <p:sldId id="272" r:id="rId19"/>
    <p:sldId id="273" r:id="rId20"/>
    <p:sldId id="274" r:id="rId21"/>
    <p:sldId id="275" r:id="rId22"/>
    <p:sldId id="276" r:id="rId23"/>
    <p:sldId id="277" r:id="rId24"/>
    <p:sldId id="278" r:id="rId25"/>
    <p:sldId id="281" r:id="rId26"/>
    <p:sldId id="282" r:id="rId27"/>
    <p:sldId id="283" r:id="rId28"/>
    <p:sldId id="279"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082" autoAdjust="0"/>
  </p:normalViewPr>
  <p:slideViewPr>
    <p:cSldViewPr snapToGrid="0">
      <p:cViewPr varScale="1">
        <p:scale>
          <a:sx n="73" d="100"/>
          <a:sy n="73" d="100"/>
        </p:scale>
        <p:origin x="3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E135D-E71B-4BBD-B9A4-C23698661E93}" type="datetimeFigureOut">
              <a:rPr lang="en-CA" smtClean="0"/>
              <a:t>2018-05-28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5A6F6-8BFB-4AA0-B68D-DDA03655566C}" type="slidenum">
              <a:rPr lang="en-CA" smtClean="0"/>
              <a:t>‹#›</a:t>
            </a:fld>
            <a:endParaRPr lang="en-CA"/>
          </a:p>
        </p:txBody>
      </p:sp>
    </p:spTree>
    <p:extLst>
      <p:ext uri="{BB962C8B-B14F-4D97-AF65-F5344CB8AC3E}">
        <p14:creationId xmlns:p14="http://schemas.microsoft.com/office/powerpoint/2010/main" val="2458226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Well, this particular picture has nothing do with my presentation. This was just another Clickbait to grab your attention. Now that I have your complete attention, let's move onto the actual topic.</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1</a:t>
            </a:fld>
            <a:endParaRPr lang="en-CA"/>
          </a:p>
        </p:txBody>
      </p:sp>
    </p:spTree>
    <p:extLst>
      <p:ext uri="{BB962C8B-B14F-4D97-AF65-F5344CB8AC3E}">
        <p14:creationId xmlns:p14="http://schemas.microsoft.com/office/powerpoint/2010/main" val="4116128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Let's keep denial of service attacks aside. Out of this 3.2 billion users, some of them will knock on your door or will try to get into your machine. If the door is locked, fine. If it is not locked, well, then it's not fine.</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11</a:t>
            </a:fld>
            <a:endParaRPr lang="en-CA"/>
          </a:p>
        </p:txBody>
      </p:sp>
    </p:spTree>
    <p:extLst>
      <p:ext uri="{BB962C8B-B14F-4D97-AF65-F5344CB8AC3E}">
        <p14:creationId xmlns:p14="http://schemas.microsoft.com/office/powerpoint/2010/main" val="2940379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One of the interesting patterns here is that these services are not often protected from against basic security practices. Let it be cross-site scripting, clickjacking, cookie flag issues or CSRF. If you look closely at bug bounty programs, the majority of the security issues are well-known to the industry for past decade.</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12</a:t>
            </a:fld>
            <a:endParaRPr lang="en-CA"/>
          </a:p>
        </p:txBody>
      </p:sp>
    </p:spTree>
    <p:extLst>
      <p:ext uri="{BB962C8B-B14F-4D97-AF65-F5344CB8AC3E}">
        <p14:creationId xmlns:p14="http://schemas.microsoft.com/office/powerpoint/2010/main" val="3782547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Let's take this example. You are using the elevator in your office to get onto the floor you want. You are in the elevator and pressed the number you want. </a:t>
            </a:r>
            <a:r>
              <a:rPr lang="en-CA" dirty="0" err="1" smtClean="0"/>
              <a:t>SUddenly</a:t>
            </a:r>
            <a:r>
              <a:rPr lang="en-CA" dirty="0" smtClean="0"/>
              <a:t> you see that someone is walking towards the elevator and you want to stop the elevator for them. The immediate action from your side is to show your hand between the doors of the elevator. You have a trust that the elevator will not close the door as long as it detects some object between the doors.</a:t>
            </a:r>
          </a:p>
          <a:p>
            <a:endParaRPr lang="en-US" dirty="0" smtClean="0"/>
          </a:p>
          <a:p>
            <a:r>
              <a:rPr lang="en-CA" dirty="0" smtClean="0"/>
              <a:t>However, can you expect the same level of minimum security from all the web applications out there? Even a decade after having proper solutions for </a:t>
            </a:r>
            <a:r>
              <a:rPr lang="en-CA" dirty="0" err="1" smtClean="0"/>
              <a:t>xss</a:t>
            </a:r>
            <a:r>
              <a:rPr lang="en-CA" dirty="0" smtClean="0"/>
              <a:t> and cookie flag attacks, we still those issues everywhere.</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13</a:t>
            </a:fld>
            <a:endParaRPr lang="en-CA"/>
          </a:p>
        </p:txBody>
      </p:sp>
    </p:spTree>
    <p:extLst>
      <p:ext uri="{BB962C8B-B14F-4D97-AF65-F5344CB8AC3E}">
        <p14:creationId xmlns:p14="http://schemas.microsoft.com/office/powerpoint/2010/main" val="349445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 believe one of the key issue here is because of a major gap between the developers and security professionals. We still need to make things easy for the developers. When making security testing reports, often times, in the reproduction steps and proof of concepts we are using Burp suite and OWASP ZAP to tell them how we found the security issue even though we are required to give steps for developers to reproduce the issue on their side. Most developers or mid level managers don't know how to use Burp suite or OWASP ZAP or they can't install these tools on their system.</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14</a:t>
            </a:fld>
            <a:endParaRPr lang="en-CA"/>
          </a:p>
        </p:txBody>
      </p:sp>
    </p:spTree>
    <p:extLst>
      <p:ext uri="{BB962C8B-B14F-4D97-AF65-F5344CB8AC3E}">
        <p14:creationId xmlns:p14="http://schemas.microsoft.com/office/powerpoint/2010/main" val="48521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title for today's presentation is 'Web app security testing with browsers'.</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2</a:t>
            </a:fld>
            <a:endParaRPr lang="en-CA"/>
          </a:p>
        </p:txBody>
      </p:sp>
    </p:spTree>
    <p:extLst>
      <p:ext uri="{BB962C8B-B14F-4D97-AF65-F5344CB8AC3E}">
        <p14:creationId xmlns:p14="http://schemas.microsoft.com/office/powerpoint/2010/main" val="286218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Usually, on this slide people talk about who they are. Where do they work, what are their accomplishments etc. But now that I see that you don't care and you have already decided to be in the room, I will skip that part.</a:t>
            </a:r>
          </a:p>
        </p:txBody>
      </p:sp>
      <p:sp>
        <p:nvSpPr>
          <p:cNvPr id="4" name="Slide Number Placeholder 3"/>
          <p:cNvSpPr>
            <a:spLocks noGrp="1"/>
          </p:cNvSpPr>
          <p:nvPr>
            <p:ph type="sldNum" sz="quarter" idx="10"/>
          </p:nvPr>
        </p:nvSpPr>
        <p:spPr/>
        <p:txBody>
          <a:bodyPr/>
          <a:lstStyle/>
          <a:p>
            <a:fld id="{BB85A6F6-8BFB-4AA0-B68D-DDA03655566C}" type="slidenum">
              <a:rPr lang="en-CA" smtClean="0"/>
              <a:t>3</a:t>
            </a:fld>
            <a:endParaRPr lang="en-CA"/>
          </a:p>
        </p:txBody>
      </p:sp>
    </p:spTree>
    <p:extLst>
      <p:ext uri="{BB962C8B-B14F-4D97-AF65-F5344CB8AC3E}">
        <p14:creationId xmlns:p14="http://schemas.microsoft.com/office/powerpoint/2010/main" val="1535216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talk is not about a zero-day, it's not about the next big thing or breakthrough in </a:t>
            </a:r>
            <a:r>
              <a:rPr lang="en-CA" dirty="0" err="1" smtClean="0"/>
              <a:t>infosec</a:t>
            </a:r>
            <a:r>
              <a:rPr lang="en-CA" dirty="0" smtClean="0"/>
              <a:t>. It's also not a tool release.</a:t>
            </a:r>
          </a:p>
          <a:p>
            <a:endParaRPr lang="en-CA" dirty="0" smtClean="0"/>
          </a:p>
          <a:p>
            <a:r>
              <a:rPr lang="en-CA" dirty="0" smtClean="0"/>
              <a:t>However, this talk is about a small web application security initiative. In the following slides, you are going to hear about vulnerabilities and exploits that were here for past few years. On the bright side, this initiative is trying to close a major gap in web application security field and is a platform where you can also pitch in and help.</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4</a:t>
            </a:fld>
            <a:endParaRPr lang="en-CA"/>
          </a:p>
        </p:txBody>
      </p:sp>
    </p:spTree>
    <p:extLst>
      <p:ext uri="{BB962C8B-B14F-4D97-AF65-F5344CB8AC3E}">
        <p14:creationId xmlns:p14="http://schemas.microsoft.com/office/powerpoint/2010/main" val="175661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Technology has changed our lives. There is no doubt about that. Let it be the wheel, car, train, airplane, medicines, pencil, pen or the chair you are sitting on, technology has helped us make our everyday life easier than before.</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5</a:t>
            </a:fld>
            <a:endParaRPr lang="en-CA"/>
          </a:p>
        </p:txBody>
      </p:sp>
    </p:spTree>
    <p:extLst>
      <p:ext uri="{BB962C8B-B14F-4D97-AF65-F5344CB8AC3E}">
        <p14:creationId xmlns:p14="http://schemas.microsoft.com/office/powerpoint/2010/main" val="3886351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is a comparison between 20 years ago and today. The year 1998 was when Google was founded. In 1998, computers were rare, cell phones were, well, very rare. Internet was slow. I remember going to Internet cafe and paying per minute for browsing the Internet. A website with more than a dozen picture used to take forever to load. I remember web developers splicing images into several pieces so that they can make an impression of the website being loaded faster.</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6</a:t>
            </a:fld>
            <a:endParaRPr lang="en-CA"/>
          </a:p>
        </p:txBody>
      </p:sp>
    </p:spTree>
    <p:extLst>
      <p:ext uri="{BB962C8B-B14F-4D97-AF65-F5344CB8AC3E}">
        <p14:creationId xmlns:p14="http://schemas.microsoft.com/office/powerpoint/2010/main" val="322839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According to a study in 2015, there are 3.2 billion Internet users.</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7</a:t>
            </a:fld>
            <a:endParaRPr lang="en-CA"/>
          </a:p>
        </p:txBody>
      </p:sp>
    </p:spTree>
    <p:extLst>
      <p:ext uri="{BB962C8B-B14F-4D97-AF65-F5344CB8AC3E}">
        <p14:creationId xmlns:p14="http://schemas.microsoft.com/office/powerpoint/2010/main" val="348124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That means the moment you connect to the Internet, you can communicate with 3.2 billion users or they can communicate with you. </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8</a:t>
            </a:fld>
            <a:endParaRPr lang="en-CA"/>
          </a:p>
        </p:txBody>
      </p:sp>
    </p:spTree>
    <p:extLst>
      <p:ext uri="{BB962C8B-B14F-4D97-AF65-F5344CB8AC3E}">
        <p14:creationId xmlns:p14="http://schemas.microsoft.com/office/powerpoint/2010/main" val="457993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Most web services out there can handle this much data but most probably your cell phones and smart </a:t>
            </a:r>
            <a:r>
              <a:rPr lang="en-CA" dirty="0" err="1" smtClean="0"/>
              <a:t>wacthes</a:t>
            </a:r>
            <a:r>
              <a:rPr lang="en-CA" dirty="0" smtClean="0"/>
              <a:t> can't handle these requests and often times you heard about denial of service and distributed denial of service attacks.</a:t>
            </a:r>
            <a:endParaRPr lang="en-CA" dirty="0"/>
          </a:p>
        </p:txBody>
      </p:sp>
      <p:sp>
        <p:nvSpPr>
          <p:cNvPr id="4" name="Slide Number Placeholder 3"/>
          <p:cNvSpPr>
            <a:spLocks noGrp="1"/>
          </p:cNvSpPr>
          <p:nvPr>
            <p:ph type="sldNum" sz="quarter" idx="10"/>
          </p:nvPr>
        </p:nvSpPr>
        <p:spPr/>
        <p:txBody>
          <a:bodyPr/>
          <a:lstStyle/>
          <a:p>
            <a:fld id="{BB85A6F6-8BFB-4AA0-B68D-DDA03655566C}" type="slidenum">
              <a:rPr lang="en-CA" smtClean="0"/>
              <a:t>10</a:t>
            </a:fld>
            <a:endParaRPr lang="en-CA"/>
          </a:p>
        </p:txBody>
      </p:sp>
    </p:spTree>
    <p:extLst>
      <p:ext uri="{BB962C8B-B14F-4D97-AF65-F5344CB8AC3E}">
        <p14:creationId xmlns:p14="http://schemas.microsoft.com/office/powerpoint/2010/main" val="3401141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CA"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smtClean="0"/>
              <a:t>Click to edit Master subtitle style</a:t>
            </a:r>
            <a:endParaRPr lang="en-CA" dirty="0"/>
          </a:p>
        </p:txBody>
      </p:sp>
      <p:sp>
        <p:nvSpPr>
          <p:cNvPr id="4" name="Date Placeholder 3"/>
          <p:cNvSpPr>
            <a:spLocks noGrp="1"/>
          </p:cNvSpPr>
          <p:nvPr>
            <p:ph type="dt" sz="half" idx="10"/>
          </p:nvPr>
        </p:nvSpPr>
        <p:spPr/>
        <p:txBody>
          <a:bodyPr/>
          <a:lstStyle/>
          <a:p>
            <a:fld id="{FE7247C8-A7DF-4676-8F66-716CC35AC55C}" type="datetimeFigureOut">
              <a:rPr lang="en-CA" smtClean="0"/>
              <a:t>2018-05-28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413198782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E7247C8-A7DF-4676-8F66-716CC35AC55C}" type="datetimeFigureOut">
              <a:rPr lang="en-CA" smtClean="0"/>
              <a:t>2018-05-28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208819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E7247C8-A7DF-4676-8F66-716CC35AC55C}" type="datetimeFigureOut">
              <a:rPr lang="en-CA" smtClean="0"/>
              <a:t>2018-05-28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3406471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E7247C8-A7DF-4676-8F66-716CC35AC55C}" type="datetimeFigureOut">
              <a:rPr lang="en-CA" smtClean="0"/>
              <a:t>2018-05-28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10255127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dirty="0" smtClean="0"/>
              <a:t>Click to edit Master title style</a:t>
            </a:r>
            <a:endParaRPr lang="en-CA" dirty="0"/>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FE7247C8-A7DF-4676-8F66-716CC35AC55C}" type="datetimeFigureOut">
              <a:rPr lang="en-CA" smtClean="0"/>
              <a:t>2018-05-28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33273844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FE7247C8-A7DF-4676-8F66-716CC35AC55C}" type="datetimeFigureOut">
              <a:rPr lang="en-CA" smtClean="0"/>
              <a:t>2018-05-28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1380793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FE7247C8-A7DF-4676-8F66-716CC35AC55C}" type="datetimeFigureOut">
              <a:rPr lang="en-CA" smtClean="0"/>
              <a:t>2018-05-28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1290952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FE7247C8-A7DF-4676-8F66-716CC35AC55C}" type="datetimeFigureOut">
              <a:rPr lang="en-CA" smtClean="0"/>
              <a:t>2018-05-28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47022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7247C8-A7DF-4676-8F66-716CC35AC55C}" type="datetimeFigureOut">
              <a:rPr lang="en-CA" smtClean="0"/>
              <a:t>2018-05-28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2162489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7247C8-A7DF-4676-8F66-716CC35AC55C}" type="datetimeFigureOut">
              <a:rPr lang="en-CA" smtClean="0"/>
              <a:t>2018-05-28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2954455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7247C8-A7DF-4676-8F66-716CC35AC55C}" type="datetimeFigureOut">
              <a:rPr lang="en-CA" smtClean="0"/>
              <a:t>2018-05-28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A3AF636-DB0C-4C4E-A020-04F4C8E89351}" type="slidenum">
              <a:rPr lang="en-CA" smtClean="0"/>
              <a:t>‹#›</a:t>
            </a:fld>
            <a:endParaRPr lang="en-CA"/>
          </a:p>
        </p:txBody>
      </p:sp>
    </p:spTree>
    <p:extLst>
      <p:ext uri="{BB962C8B-B14F-4D97-AF65-F5344CB8AC3E}">
        <p14:creationId xmlns:p14="http://schemas.microsoft.com/office/powerpoint/2010/main" val="187061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7247C8-A7DF-4676-8F66-716CC35AC55C}" type="datetimeFigureOut">
              <a:rPr lang="en-CA" smtClean="0"/>
              <a:t>2018-05-28</a:t>
            </a:fld>
            <a:endParaRPr lang="en-CA"/>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3AF636-DB0C-4C4E-A020-04F4C8E89351}" type="slidenum">
              <a:rPr lang="en-CA" smtClean="0"/>
              <a:t>‹#›</a:t>
            </a:fld>
            <a:endParaRPr lang="en-CA"/>
          </a:p>
        </p:txBody>
      </p:sp>
    </p:spTree>
    <p:extLst>
      <p:ext uri="{BB962C8B-B14F-4D97-AF65-F5344CB8AC3E}">
        <p14:creationId xmlns:p14="http://schemas.microsoft.com/office/powerpoint/2010/main" val="131219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354"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gif"/><Relationship Id="rId1" Type="http://schemas.microsoft.com/office/2007/relationships/media" Target="../media/media3.gif"/><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703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 y="5324478"/>
            <a:ext cx="8791575" cy="552449"/>
          </a:xfrm>
          <a:solidFill>
            <a:schemeClr val="bg1">
              <a:alpha val="84000"/>
            </a:schemeClr>
          </a:solidFill>
        </p:spPr>
        <p:txBody>
          <a:bodyPr>
            <a:noAutofit/>
          </a:bodyPr>
          <a:lstStyle/>
          <a:p>
            <a:pPr algn="l"/>
            <a:r>
              <a:rPr lang="en-CA" sz="2400" dirty="0">
                <a:solidFill>
                  <a:schemeClr val="tx1"/>
                </a:solidFill>
              </a:rPr>
              <a:t>What if 1% of 3.2 </a:t>
            </a:r>
            <a:r>
              <a:rPr lang="en-CA" sz="2400" dirty="0" smtClean="0">
                <a:solidFill>
                  <a:schemeClr val="tx1"/>
                </a:solidFill>
              </a:rPr>
              <a:t>Billion </a:t>
            </a:r>
            <a:r>
              <a:rPr lang="en-CA" sz="2400" dirty="0">
                <a:solidFill>
                  <a:schemeClr val="tx1"/>
                </a:solidFill>
              </a:rPr>
              <a:t>users tries to connect to your computer</a:t>
            </a:r>
            <a:endParaRPr lang="en-CA" sz="1800"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3" y="810074"/>
            <a:ext cx="4674480" cy="1872741"/>
          </a:xfrm>
          <a:prstGeom prst="rect">
            <a:avLst/>
          </a:prstGeom>
        </p:spPr>
      </p:pic>
    </p:spTree>
    <p:extLst>
      <p:ext uri="{BB962C8B-B14F-4D97-AF65-F5344CB8AC3E}">
        <p14:creationId xmlns:p14="http://schemas.microsoft.com/office/powerpoint/2010/main" val="1151517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695328"/>
            <a:ext cx="5753099" cy="552449"/>
          </a:xfrm>
          <a:solidFill>
            <a:schemeClr val="bg1">
              <a:alpha val="84000"/>
            </a:schemeClr>
          </a:solidFill>
        </p:spPr>
        <p:txBody>
          <a:bodyPr>
            <a:noAutofit/>
          </a:bodyPr>
          <a:lstStyle/>
          <a:p>
            <a:pPr algn="l"/>
            <a:r>
              <a:rPr lang="en-CA" sz="3200" dirty="0">
                <a:solidFill>
                  <a:schemeClr val="tx1"/>
                </a:solidFill>
              </a:rPr>
              <a:t>Some may knock on your door</a:t>
            </a:r>
            <a:endParaRPr lang="en-CA" sz="2400" dirty="0">
              <a:solidFill>
                <a:schemeClr val="tx1"/>
              </a:solidFill>
            </a:endParaRPr>
          </a:p>
        </p:txBody>
      </p:sp>
      <p:sp>
        <p:nvSpPr>
          <p:cNvPr id="6" name="Title 1"/>
          <p:cNvSpPr txBox="1">
            <a:spLocks/>
          </p:cNvSpPr>
          <p:nvPr/>
        </p:nvSpPr>
        <p:spPr>
          <a:xfrm>
            <a:off x="2" y="5538161"/>
            <a:ext cx="3838756" cy="986107"/>
          </a:xfrm>
          <a:prstGeom prst="rect">
            <a:avLst/>
          </a:prstGeom>
          <a:solidFill>
            <a:schemeClr val="bg1">
              <a:alpha val="84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bg1"/>
                </a:solidFill>
                <a:latin typeface="Segoe UI Light" panose="020B0502040204020203" pitchFamily="34" charset="0"/>
                <a:ea typeface="+mj-ea"/>
                <a:cs typeface="Segoe UI Light" panose="020B0502040204020203" pitchFamily="34" charset="0"/>
              </a:defRPr>
            </a:lvl1pPr>
          </a:lstStyle>
          <a:p>
            <a:pPr algn="l"/>
            <a:r>
              <a:rPr lang="en-CA" sz="3200" dirty="0">
                <a:solidFill>
                  <a:schemeClr val="tx1"/>
                </a:solidFill>
              </a:rPr>
              <a:t>Closed – fine</a:t>
            </a:r>
          </a:p>
          <a:p>
            <a:pPr algn="l"/>
            <a:r>
              <a:rPr lang="en-CA" sz="3200" dirty="0">
                <a:solidFill>
                  <a:schemeClr val="tx1"/>
                </a:solidFill>
              </a:rPr>
              <a:t>Not closed – not fine</a:t>
            </a:r>
            <a:endParaRPr lang="en-CA" sz="2400" dirty="0">
              <a:solidFill>
                <a:schemeClr val="tx1"/>
              </a:solidFill>
            </a:endParaRPr>
          </a:p>
        </p:txBody>
      </p:sp>
    </p:spTree>
    <p:extLst>
      <p:ext uri="{BB962C8B-B14F-4D97-AF65-F5344CB8AC3E}">
        <p14:creationId xmlns:p14="http://schemas.microsoft.com/office/powerpoint/2010/main" val="3380774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695328"/>
            <a:ext cx="5753099" cy="552449"/>
          </a:xfrm>
          <a:solidFill>
            <a:schemeClr val="bg1">
              <a:alpha val="84000"/>
            </a:schemeClr>
          </a:solidFill>
        </p:spPr>
        <p:txBody>
          <a:bodyPr>
            <a:noAutofit/>
          </a:bodyPr>
          <a:lstStyle/>
          <a:p>
            <a:pPr algn="l"/>
            <a:r>
              <a:rPr lang="en-CA" sz="3200" dirty="0">
                <a:solidFill>
                  <a:schemeClr val="tx1"/>
                </a:solidFill>
              </a:rPr>
              <a:t>Increase of bug bounty systems</a:t>
            </a:r>
            <a:endParaRPr lang="en-CA" sz="2400" dirty="0">
              <a:solidFill>
                <a:schemeClr val="tx1"/>
              </a:solidFill>
            </a:endParaRPr>
          </a:p>
        </p:txBody>
      </p:sp>
      <p:sp>
        <p:nvSpPr>
          <p:cNvPr id="4" name="Title 1"/>
          <p:cNvSpPr txBox="1">
            <a:spLocks/>
          </p:cNvSpPr>
          <p:nvPr/>
        </p:nvSpPr>
        <p:spPr>
          <a:xfrm>
            <a:off x="8410581" y="4781554"/>
            <a:ext cx="3781425" cy="1428749"/>
          </a:xfrm>
          <a:prstGeom prst="rect">
            <a:avLst/>
          </a:prstGeom>
          <a:solidFill>
            <a:schemeClr val="bg1">
              <a:alpha val="84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bg1"/>
                </a:solidFill>
                <a:latin typeface="Segoe UI Light" panose="020B0502040204020203" pitchFamily="34" charset="0"/>
                <a:ea typeface="+mj-ea"/>
                <a:cs typeface="Segoe UI Light" panose="020B0502040204020203" pitchFamily="34" charset="0"/>
              </a:defRPr>
            </a:lvl1pPr>
          </a:lstStyle>
          <a:p>
            <a:pPr algn="l"/>
            <a:r>
              <a:rPr lang="en-CA" sz="2800" dirty="0">
                <a:solidFill>
                  <a:schemeClr val="tx1"/>
                </a:solidFill>
              </a:rPr>
              <a:t>We still hear:</a:t>
            </a:r>
          </a:p>
          <a:p>
            <a:pPr algn="l"/>
            <a:r>
              <a:rPr lang="en-US" sz="2000" dirty="0">
                <a:solidFill>
                  <a:schemeClr val="tx1"/>
                </a:solidFill>
              </a:rPr>
              <a:t>XSS</a:t>
            </a:r>
          </a:p>
          <a:p>
            <a:pPr algn="l"/>
            <a:r>
              <a:rPr lang="en-US" sz="2000" dirty="0">
                <a:solidFill>
                  <a:schemeClr val="tx1"/>
                </a:solidFill>
              </a:rPr>
              <a:t>Cookie flag issues</a:t>
            </a:r>
          </a:p>
          <a:p>
            <a:pPr algn="l"/>
            <a:r>
              <a:rPr lang="en-US" sz="2000" dirty="0">
                <a:solidFill>
                  <a:schemeClr val="tx1"/>
                </a:solidFill>
              </a:rPr>
              <a:t>CSRF</a:t>
            </a:r>
          </a:p>
        </p:txBody>
      </p:sp>
    </p:spTree>
    <p:extLst>
      <p:ext uri="{BB962C8B-B14F-4D97-AF65-F5344CB8AC3E}">
        <p14:creationId xmlns:p14="http://schemas.microsoft.com/office/powerpoint/2010/main" val="36229261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819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 y="695325"/>
            <a:ext cx="6362700" cy="561975"/>
          </a:xfrm>
          <a:solidFill>
            <a:schemeClr val="bg1">
              <a:alpha val="84000"/>
            </a:schemeClr>
          </a:solidFill>
        </p:spPr>
        <p:txBody>
          <a:bodyPr>
            <a:noAutofit/>
          </a:bodyPr>
          <a:lstStyle/>
          <a:p>
            <a:pPr algn="l"/>
            <a:r>
              <a:rPr lang="en-CA" sz="3200" dirty="0">
                <a:solidFill>
                  <a:schemeClr val="tx1"/>
                </a:solidFill>
              </a:rPr>
              <a:t>We still need to make things </a:t>
            </a:r>
            <a:r>
              <a:rPr lang="en-CA" sz="3200" dirty="0" smtClean="0">
                <a:solidFill>
                  <a:schemeClr val="tx1"/>
                </a:solidFill>
              </a:rPr>
              <a:t>easy</a:t>
            </a:r>
            <a:endParaRPr lang="en-CA" sz="2400" dirty="0">
              <a:solidFill>
                <a:schemeClr val="tx1"/>
              </a:solidFill>
            </a:endParaRPr>
          </a:p>
        </p:txBody>
      </p:sp>
    </p:spTree>
    <p:extLst>
      <p:ext uri="{BB962C8B-B14F-4D97-AF65-F5344CB8AC3E}">
        <p14:creationId xmlns:p14="http://schemas.microsoft.com/office/powerpoint/2010/main" val="1318018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0" y="3971925"/>
            <a:ext cx="3762375" cy="561975"/>
          </a:xfrm>
          <a:solidFill>
            <a:schemeClr val="bg1">
              <a:alpha val="84000"/>
            </a:schemeClr>
          </a:solidFill>
        </p:spPr>
        <p:txBody>
          <a:bodyPr>
            <a:noAutofit/>
          </a:bodyPr>
          <a:lstStyle/>
          <a:p>
            <a:pPr algn="l"/>
            <a:r>
              <a:rPr lang="en-CA" sz="3200" dirty="0" smtClean="0">
                <a:solidFill>
                  <a:schemeClr val="tx1"/>
                </a:solidFill>
              </a:rPr>
              <a:t>getmantra.com/</a:t>
            </a:r>
            <a:r>
              <a:rPr lang="en-CA" sz="3200" dirty="0" err="1" smtClean="0">
                <a:solidFill>
                  <a:schemeClr val="tx1"/>
                </a:solidFill>
              </a:rPr>
              <a:t>wast</a:t>
            </a:r>
            <a:endParaRPr lang="en-CA" sz="2400" dirty="0">
              <a:solidFill>
                <a:schemeClr val="tx1"/>
              </a:solidFill>
            </a:endParaRPr>
          </a:p>
        </p:txBody>
      </p:sp>
    </p:spTree>
    <p:extLst>
      <p:ext uri="{BB962C8B-B14F-4D97-AF65-F5344CB8AC3E}">
        <p14:creationId xmlns:p14="http://schemas.microsoft.com/office/powerpoint/2010/main" val="3218185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 y="695325"/>
            <a:ext cx="4210048" cy="561975"/>
          </a:xfrm>
          <a:solidFill>
            <a:schemeClr val="bg1">
              <a:alpha val="84000"/>
            </a:schemeClr>
          </a:solidFill>
        </p:spPr>
        <p:txBody>
          <a:bodyPr>
            <a:noAutofit/>
          </a:bodyPr>
          <a:lstStyle/>
          <a:p>
            <a:pPr algn="l"/>
            <a:r>
              <a:rPr lang="en-CA" sz="3200" dirty="0" smtClean="0">
                <a:solidFill>
                  <a:schemeClr val="tx1"/>
                </a:solidFill>
              </a:rPr>
              <a:t>sechow.com/</a:t>
            </a:r>
            <a:r>
              <a:rPr lang="en-CA" sz="3200" dirty="0" err="1" smtClean="0">
                <a:solidFill>
                  <a:schemeClr val="tx1"/>
                </a:solidFill>
              </a:rPr>
              <a:t>bricktown</a:t>
            </a:r>
            <a:endParaRPr lang="en-CA" sz="2400" dirty="0">
              <a:solidFill>
                <a:schemeClr val="tx1"/>
              </a:solidFill>
            </a:endParaRPr>
          </a:p>
        </p:txBody>
      </p:sp>
    </p:spTree>
    <p:extLst>
      <p:ext uri="{BB962C8B-B14F-4D97-AF65-F5344CB8AC3E}">
        <p14:creationId xmlns:p14="http://schemas.microsoft.com/office/powerpoint/2010/main" val="2341059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695326"/>
            <a:ext cx="5219699" cy="1504950"/>
          </a:xfrm>
          <a:solidFill>
            <a:schemeClr val="bg1">
              <a:alpha val="84000"/>
            </a:schemeClr>
          </a:solidFill>
        </p:spPr>
        <p:txBody>
          <a:bodyPr>
            <a:noAutofit/>
          </a:bodyPr>
          <a:lstStyle/>
          <a:p>
            <a:pPr algn="l"/>
            <a:r>
              <a:rPr lang="en-CA" sz="2400" dirty="0" smtClean="0">
                <a:solidFill>
                  <a:schemeClr val="tx1"/>
                </a:solidFill>
              </a:rPr>
              <a:t>Simple, clean and friendly</a:t>
            </a:r>
            <a:br>
              <a:rPr lang="en-CA" sz="2400" dirty="0" smtClean="0">
                <a:solidFill>
                  <a:schemeClr val="tx1"/>
                </a:solidFill>
              </a:rPr>
            </a:br>
            <a:r>
              <a:rPr lang="en-CA" sz="2400" dirty="0" smtClean="0">
                <a:solidFill>
                  <a:schemeClr val="tx1"/>
                </a:solidFill>
              </a:rPr>
              <a:t>All levels can be solved using a browser</a:t>
            </a:r>
            <a:br>
              <a:rPr lang="en-CA" sz="2400" dirty="0" smtClean="0">
                <a:solidFill>
                  <a:schemeClr val="tx1"/>
                </a:solidFill>
              </a:rPr>
            </a:br>
            <a:r>
              <a:rPr lang="en-CA" sz="2400" dirty="0" smtClean="0">
                <a:solidFill>
                  <a:schemeClr val="tx1"/>
                </a:solidFill>
              </a:rPr>
              <a:t>Code can be reused to build CTFs</a:t>
            </a:r>
            <a:br>
              <a:rPr lang="en-CA" sz="2400" dirty="0" smtClean="0">
                <a:solidFill>
                  <a:schemeClr val="tx1"/>
                </a:solidFill>
              </a:rPr>
            </a:br>
            <a:r>
              <a:rPr lang="en-CA" sz="2400" dirty="0" smtClean="0">
                <a:solidFill>
                  <a:schemeClr val="tx1"/>
                </a:solidFill>
              </a:rPr>
              <a:t>Perfect for lab demos.</a:t>
            </a:r>
            <a:endParaRPr lang="en-CA" sz="1800" dirty="0">
              <a:solidFill>
                <a:schemeClr val="tx1"/>
              </a:solidFill>
            </a:endParaRPr>
          </a:p>
        </p:txBody>
      </p:sp>
    </p:spTree>
    <p:extLst>
      <p:ext uri="{BB962C8B-B14F-4D97-AF65-F5344CB8AC3E}">
        <p14:creationId xmlns:p14="http://schemas.microsoft.com/office/powerpoint/2010/main" val="3716522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132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1057274"/>
            <a:ext cx="5448300" cy="1019176"/>
          </a:xfrm>
          <a:solidFill>
            <a:schemeClr val="bg1">
              <a:alpha val="84000"/>
            </a:schemeClr>
          </a:solidFill>
        </p:spPr>
        <p:txBody>
          <a:bodyPr>
            <a:noAutofit/>
          </a:bodyPr>
          <a:lstStyle/>
          <a:p>
            <a:pPr algn="l"/>
            <a:r>
              <a:rPr lang="en-CA" sz="3200" dirty="0" smtClean="0">
                <a:solidFill>
                  <a:schemeClr val="tx1"/>
                </a:solidFill>
              </a:rPr>
              <a:t>1. Help general audience learn web app security</a:t>
            </a:r>
            <a:r>
              <a:rPr lang="en-CA" sz="2400" dirty="0" smtClean="0">
                <a:solidFill>
                  <a:schemeClr val="tx1"/>
                </a:solidFill>
              </a:rPr>
              <a:t> </a:t>
            </a:r>
            <a:endParaRPr lang="en-CA" sz="1800" dirty="0">
              <a:solidFill>
                <a:schemeClr val="tx1"/>
              </a:solidFill>
            </a:endParaRPr>
          </a:p>
        </p:txBody>
      </p:sp>
    </p:spTree>
    <p:extLst>
      <p:ext uri="{BB962C8B-B14F-4D97-AF65-F5344CB8AC3E}">
        <p14:creationId xmlns:p14="http://schemas.microsoft.com/office/powerpoint/2010/main" val="1786317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33378"/>
            <a:ext cx="12192000" cy="833439"/>
          </a:xfrm>
          <a:solidFill>
            <a:schemeClr val="tx1">
              <a:alpha val="84000"/>
            </a:schemeClr>
          </a:solidFill>
        </p:spPr>
        <p:txBody>
          <a:bodyPr>
            <a:normAutofit/>
          </a:bodyPr>
          <a:lstStyle/>
          <a:p>
            <a:r>
              <a:rPr lang="en-CA" sz="5400" dirty="0"/>
              <a:t>Web app security testing with browsers</a:t>
            </a:r>
          </a:p>
        </p:txBody>
      </p:sp>
    </p:spTree>
    <p:extLst>
      <p:ext uri="{BB962C8B-B14F-4D97-AF65-F5344CB8AC3E}">
        <p14:creationId xmlns:p14="http://schemas.microsoft.com/office/powerpoint/2010/main" val="196050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1057274"/>
            <a:ext cx="5448300" cy="1019176"/>
          </a:xfrm>
          <a:solidFill>
            <a:schemeClr val="bg1">
              <a:alpha val="84000"/>
            </a:schemeClr>
          </a:solidFill>
        </p:spPr>
        <p:txBody>
          <a:bodyPr>
            <a:noAutofit/>
          </a:bodyPr>
          <a:lstStyle/>
          <a:p>
            <a:pPr algn="l"/>
            <a:r>
              <a:rPr lang="en-CA" sz="3200" dirty="0" smtClean="0">
                <a:solidFill>
                  <a:schemeClr val="tx1"/>
                </a:solidFill>
              </a:rPr>
              <a:t>2. </a:t>
            </a:r>
            <a:r>
              <a:rPr lang="en-CA" sz="3200" dirty="0">
                <a:solidFill>
                  <a:schemeClr val="tx1"/>
                </a:solidFill>
              </a:rPr>
              <a:t>C</a:t>
            </a:r>
            <a:r>
              <a:rPr lang="en-CA" sz="3200" dirty="0" smtClean="0">
                <a:solidFill>
                  <a:schemeClr val="tx1"/>
                </a:solidFill>
              </a:rPr>
              <a:t>onduct basic CTFs in limited environments</a:t>
            </a:r>
            <a:endParaRPr lang="en-CA" sz="1800" dirty="0">
              <a:solidFill>
                <a:schemeClr val="tx1"/>
              </a:solidFill>
            </a:endParaRPr>
          </a:p>
        </p:txBody>
      </p:sp>
    </p:spTree>
    <p:extLst>
      <p:ext uri="{BB962C8B-B14F-4D97-AF65-F5344CB8AC3E}">
        <p14:creationId xmlns:p14="http://schemas.microsoft.com/office/powerpoint/2010/main" val="4028445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1057274"/>
            <a:ext cx="5448300" cy="619126"/>
          </a:xfrm>
          <a:solidFill>
            <a:schemeClr val="bg1">
              <a:alpha val="84000"/>
            </a:schemeClr>
          </a:solidFill>
        </p:spPr>
        <p:txBody>
          <a:bodyPr>
            <a:noAutofit/>
          </a:bodyPr>
          <a:lstStyle/>
          <a:p>
            <a:pPr algn="l"/>
            <a:r>
              <a:rPr lang="en-CA" sz="3200" dirty="0" smtClean="0">
                <a:solidFill>
                  <a:schemeClr val="tx1"/>
                </a:solidFill>
              </a:rPr>
              <a:t>3. For instant demo purposes</a:t>
            </a:r>
            <a:endParaRPr lang="en-CA" sz="1800" dirty="0">
              <a:solidFill>
                <a:schemeClr val="tx1"/>
              </a:solidFill>
            </a:endParaRPr>
          </a:p>
        </p:txBody>
      </p:sp>
    </p:spTree>
    <p:extLst>
      <p:ext uri="{BB962C8B-B14F-4D97-AF65-F5344CB8AC3E}">
        <p14:creationId xmlns:p14="http://schemas.microsoft.com/office/powerpoint/2010/main" val="13778601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1057274"/>
            <a:ext cx="5448300" cy="619126"/>
          </a:xfrm>
          <a:solidFill>
            <a:schemeClr val="bg1">
              <a:alpha val="84000"/>
            </a:schemeClr>
          </a:solidFill>
        </p:spPr>
        <p:txBody>
          <a:bodyPr>
            <a:noAutofit/>
          </a:bodyPr>
          <a:lstStyle/>
          <a:p>
            <a:pPr algn="l"/>
            <a:r>
              <a:rPr lang="en-CA" sz="3200" dirty="0">
                <a:solidFill>
                  <a:schemeClr val="tx1"/>
                </a:solidFill>
              </a:rPr>
              <a:t>4</a:t>
            </a:r>
            <a:r>
              <a:rPr lang="en-CA" sz="3200" dirty="0" smtClean="0">
                <a:solidFill>
                  <a:schemeClr val="tx1"/>
                </a:solidFill>
              </a:rPr>
              <a:t>. For justifying the likelihood</a:t>
            </a:r>
            <a:endParaRPr lang="en-CA" sz="1800" dirty="0">
              <a:solidFill>
                <a:schemeClr val="tx1"/>
              </a:solidFill>
            </a:endParaRPr>
          </a:p>
        </p:txBody>
      </p:sp>
    </p:spTree>
    <p:extLst>
      <p:ext uri="{BB962C8B-B14F-4D97-AF65-F5344CB8AC3E}">
        <p14:creationId xmlns:p14="http://schemas.microsoft.com/office/powerpoint/2010/main" val="39422427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1057274"/>
            <a:ext cx="6372224" cy="619126"/>
          </a:xfrm>
          <a:solidFill>
            <a:schemeClr val="bg1">
              <a:alpha val="84000"/>
            </a:schemeClr>
          </a:solidFill>
        </p:spPr>
        <p:txBody>
          <a:bodyPr>
            <a:noAutofit/>
          </a:bodyPr>
          <a:lstStyle/>
          <a:p>
            <a:pPr algn="l"/>
            <a:r>
              <a:rPr lang="en-CA" sz="3200" dirty="0" smtClean="0">
                <a:solidFill>
                  <a:schemeClr val="tx1"/>
                </a:solidFill>
              </a:rPr>
              <a:t>5. For writing better documentation</a:t>
            </a:r>
            <a:endParaRPr lang="en-CA" sz="1800" dirty="0">
              <a:solidFill>
                <a:schemeClr val="tx1"/>
              </a:solidFill>
            </a:endParaRPr>
          </a:p>
        </p:txBody>
      </p:sp>
    </p:spTree>
    <p:extLst>
      <p:ext uri="{BB962C8B-B14F-4D97-AF65-F5344CB8AC3E}">
        <p14:creationId xmlns:p14="http://schemas.microsoft.com/office/powerpoint/2010/main" val="20718657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057274"/>
            <a:ext cx="7619999" cy="619126"/>
          </a:xfrm>
          <a:solidFill>
            <a:schemeClr val="bg1">
              <a:alpha val="84000"/>
            </a:schemeClr>
          </a:solidFill>
        </p:spPr>
        <p:txBody>
          <a:bodyPr>
            <a:noAutofit/>
          </a:bodyPr>
          <a:lstStyle/>
          <a:p>
            <a:pPr algn="l"/>
            <a:r>
              <a:rPr lang="en-CA" sz="3200" dirty="0" smtClean="0">
                <a:solidFill>
                  <a:schemeClr val="tx1"/>
                </a:solidFill>
              </a:rPr>
              <a:t>So long and thanks for all the attention </a:t>
            </a:r>
            <a:r>
              <a:rPr lang="en-CA" sz="3200" dirty="0" smtClean="0">
                <a:solidFill>
                  <a:schemeClr val="tx1"/>
                </a:solidFill>
                <a:sym typeface="Wingdings" panose="05000000000000000000" pitchFamily="2" charset="2"/>
              </a:rPr>
              <a:t></a:t>
            </a:r>
            <a:endParaRPr lang="en-CA" sz="1800" dirty="0">
              <a:solidFill>
                <a:schemeClr val="tx1"/>
              </a:solidFill>
            </a:endParaRPr>
          </a:p>
        </p:txBody>
      </p:sp>
    </p:spTree>
    <p:extLst>
      <p:ext uri="{BB962C8B-B14F-4D97-AF65-F5344CB8AC3E}">
        <p14:creationId xmlns:p14="http://schemas.microsoft.com/office/powerpoint/2010/main" val="1454458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My reaction when I saw the co-speakers and their topics</a:t>
            </a:r>
          </a:p>
        </p:txBody>
      </p:sp>
      <p:pic>
        <p:nvPicPr>
          <p:cNvPr id="4" name="tumblr_inline_naxmslKt7x1qar3or.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85735" y="1825625"/>
            <a:ext cx="5820529" cy="4351338"/>
          </a:xfrm>
          <a:prstGeom prst="rect">
            <a:avLst/>
          </a:prstGeom>
        </p:spPr>
      </p:pic>
    </p:spTree>
    <p:extLst>
      <p:ext uri="{BB962C8B-B14F-4D97-AF65-F5344CB8AC3E}">
        <p14:creationId xmlns:p14="http://schemas.microsoft.com/office/powerpoint/2010/main" val="89385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Expected outcome</a:t>
            </a:r>
            <a:endParaRPr lang="en-CA" dirty="0"/>
          </a:p>
        </p:txBody>
      </p:sp>
      <p:pic>
        <p:nvPicPr>
          <p:cNvPr id="4" name="bYSqpIq.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7040" y="1825625"/>
            <a:ext cx="4917919" cy="4351338"/>
          </a:xfrm>
          <a:prstGeom prst="rect">
            <a:avLst/>
          </a:prstGeom>
        </p:spPr>
      </p:pic>
    </p:spTree>
    <p:extLst>
      <p:ext uri="{BB962C8B-B14F-4D97-AF65-F5344CB8AC3E}">
        <p14:creationId xmlns:p14="http://schemas.microsoft.com/office/powerpoint/2010/main" val="168805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others said</a:t>
            </a:r>
            <a:endParaRPr lang="en-CA" dirty="0"/>
          </a:p>
        </p:txBody>
      </p:sp>
      <p:pic>
        <p:nvPicPr>
          <p:cNvPr id="4" name="zMra6fs.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1176" y="1825625"/>
            <a:ext cx="7909648" cy="4351338"/>
          </a:xfrm>
          <a:prstGeom prst="rect">
            <a:avLst/>
          </a:prstGeom>
        </p:spPr>
      </p:pic>
    </p:spTree>
    <p:extLst>
      <p:ext uri="{BB962C8B-B14F-4D97-AF65-F5344CB8AC3E}">
        <p14:creationId xmlns:p14="http://schemas.microsoft.com/office/powerpoint/2010/main" val="182175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4933949"/>
            <a:ext cx="12192000" cy="1400175"/>
          </a:xfrm>
          <a:solidFill>
            <a:schemeClr val="bg1">
              <a:alpha val="84000"/>
            </a:schemeClr>
          </a:solidFill>
        </p:spPr>
        <p:txBody>
          <a:bodyPr>
            <a:noAutofit/>
          </a:bodyPr>
          <a:lstStyle/>
          <a:p>
            <a:r>
              <a:rPr lang="en-CA" sz="3600" dirty="0" smtClean="0">
                <a:solidFill>
                  <a:schemeClr val="tx1"/>
                </a:solidFill>
              </a:rPr>
              <a:t>My name is </a:t>
            </a:r>
            <a:r>
              <a:rPr lang="en-CA" sz="3600" dirty="0" smtClean="0">
                <a:solidFill>
                  <a:srgbClr val="0070C0"/>
                </a:solidFill>
              </a:rPr>
              <a:t>Abhi M Balakrishnan</a:t>
            </a:r>
            <a:r>
              <a:rPr lang="en-CA" sz="3600" dirty="0" smtClean="0">
                <a:solidFill>
                  <a:srgbClr val="00B050"/>
                </a:solidFill>
              </a:rPr>
              <a:t/>
            </a:r>
            <a:br>
              <a:rPr lang="en-CA" sz="3600" dirty="0" smtClean="0">
                <a:solidFill>
                  <a:srgbClr val="00B050"/>
                </a:solidFill>
              </a:rPr>
            </a:br>
            <a:r>
              <a:rPr lang="en-CA" sz="3600" dirty="0" smtClean="0">
                <a:solidFill>
                  <a:schemeClr val="tx1"/>
                </a:solidFill>
              </a:rPr>
              <a:t>I work for </a:t>
            </a:r>
            <a:r>
              <a:rPr lang="en-CA" sz="3600" dirty="0" smtClean="0">
                <a:solidFill>
                  <a:srgbClr val="FF0000"/>
                </a:solidFill>
              </a:rPr>
              <a:t>SD Elements </a:t>
            </a:r>
            <a:r>
              <a:rPr lang="en-CA" sz="3600" dirty="0" smtClean="0">
                <a:solidFill>
                  <a:schemeClr val="tx1"/>
                </a:solidFill>
              </a:rPr>
              <a:t>by</a:t>
            </a:r>
            <a:r>
              <a:rPr lang="en-CA" sz="3600" dirty="0" smtClean="0">
                <a:solidFill>
                  <a:srgbClr val="00B050"/>
                </a:solidFill>
              </a:rPr>
              <a:t> </a:t>
            </a:r>
            <a:r>
              <a:rPr lang="en-CA" sz="3600" dirty="0" smtClean="0">
                <a:solidFill>
                  <a:srgbClr val="FF0000"/>
                </a:solidFill>
              </a:rPr>
              <a:t>Security Compass</a:t>
            </a:r>
            <a:r>
              <a:rPr lang="en-CA" sz="3200" dirty="0" smtClean="0">
                <a:solidFill>
                  <a:srgbClr val="00B050"/>
                </a:solidFill>
              </a:rPr>
              <a:t/>
            </a:r>
            <a:br>
              <a:rPr lang="en-CA" sz="3200" dirty="0" smtClean="0">
                <a:solidFill>
                  <a:srgbClr val="00B050"/>
                </a:solidFill>
              </a:rPr>
            </a:br>
            <a:endParaRPr lang="en-CA" sz="1800" dirty="0">
              <a:solidFill>
                <a:srgbClr val="00B050"/>
              </a:solidFill>
            </a:endParaRPr>
          </a:p>
        </p:txBody>
      </p:sp>
    </p:spTree>
    <p:extLst>
      <p:ext uri="{BB962C8B-B14F-4D97-AF65-F5344CB8AC3E}">
        <p14:creationId xmlns:p14="http://schemas.microsoft.com/office/powerpoint/2010/main" val="1293840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057274"/>
            <a:ext cx="7619999" cy="619126"/>
          </a:xfrm>
          <a:solidFill>
            <a:schemeClr val="bg1">
              <a:alpha val="84000"/>
            </a:schemeClr>
          </a:solidFill>
        </p:spPr>
        <p:txBody>
          <a:bodyPr>
            <a:noAutofit/>
          </a:bodyPr>
          <a:lstStyle/>
          <a:p>
            <a:pPr algn="l"/>
            <a:r>
              <a:rPr lang="en-CA" sz="3200" dirty="0" smtClean="0">
                <a:solidFill>
                  <a:schemeClr val="tx1"/>
                </a:solidFill>
              </a:rPr>
              <a:t>So long and thanks for all the attention </a:t>
            </a:r>
            <a:r>
              <a:rPr lang="en-CA" sz="3200" dirty="0" smtClean="0">
                <a:solidFill>
                  <a:schemeClr val="tx1"/>
                </a:solidFill>
                <a:sym typeface="Wingdings" panose="05000000000000000000" pitchFamily="2" charset="2"/>
              </a:rPr>
              <a:t></a:t>
            </a:r>
            <a:endParaRPr lang="en-CA" sz="1800" dirty="0">
              <a:solidFill>
                <a:schemeClr val="tx1"/>
              </a:solidFill>
            </a:endParaRPr>
          </a:p>
        </p:txBody>
      </p:sp>
    </p:spTree>
    <p:extLst>
      <p:ext uri="{BB962C8B-B14F-4D97-AF65-F5344CB8AC3E}">
        <p14:creationId xmlns:p14="http://schemas.microsoft.com/office/powerpoint/2010/main" val="3196153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33375"/>
            <a:ext cx="5886450" cy="833438"/>
          </a:xfrm>
          <a:solidFill>
            <a:schemeClr val="bg1">
              <a:alpha val="84000"/>
            </a:schemeClr>
          </a:solidFill>
        </p:spPr>
        <p:txBody>
          <a:bodyPr>
            <a:normAutofit/>
          </a:bodyPr>
          <a:lstStyle/>
          <a:p>
            <a:pPr algn="l"/>
            <a:r>
              <a:rPr lang="en-CA" sz="5400" dirty="0">
                <a:solidFill>
                  <a:schemeClr val="tx1"/>
                </a:solidFill>
              </a:rPr>
              <a:t>Who am I?</a:t>
            </a:r>
          </a:p>
        </p:txBody>
      </p:sp>
      <p:sp>
        <p:nvSpPr>
          <p:cNvPr id="3" name="Title 1"/>
          <p:cNvSpPr txBox="1">
            <a:spLocks/>
          </p:cNvSpPr>
          <p:nvPr/>
        </p:nvSpPr>
        <p:spPr>
          <a:xfrm>
            <a:off x="5476878" y="5419727"/>
            <a:ext cx="6715125" cy="1042988"/>
          </a:xfrm>
          <a:prstGeom prst="rect">
            <a:avLst/>
          </a:prstGeom>
          <a:solidFill>
            <a:schemeClr val="bg1">
              <a:alpha val="84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bg1"/>
                </a:solidFill>
                <a:latin typeface="Segoe UI Light" panose="020B0502040204020203" pitchFamily="34" charset="0"/>
                <a:ea typeface="+mj-ea"/>
                <a:cs typeface="Segoe UI Light" panose="020B0502040204020203" pitchFamily="34" charset="0"/>
              </a:defRPr>
            </a:lvl1pPr>
          </a:lstStyle>
          <a:p>
            <a:pPr algn="r"/>
            <a:r>
              <a:rPr lang="en-CA" sz="3200" dirty="0">
                <a:solidFill>
                  <a:schemeClr val="tx1"/>
                </a:solidFill>
              </a:rPr>
              <a:t>You really don’t care</a:t>
            </a:r>
          </a:p>
          <a:p>
            <a:pPr algn="r"/>
            <a:r>
              <a:rPr lang="en-CA" sz="3200" dirty="0">
                <a:solidFill>
                  <a:schemeClr val="tx1"/>
                </a:solidFill>
              </a:rPr>
              <a:t>You already decided to be in the room</a:t>
            </a:r>
          </a:p>
        </p:txBody>
      </p:sp>
    </p:spTree>
    <p:extLst>
      <p:ext uri="{BB962C8B-B14F-4D97-AF65-F5344CB8AC3E}">
        <p14:creationId xmlns:p14="http://schemas.microsoft.com/office/powerpoint/2010/main" val="1553977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495302"/>
            <a:ext cx="7591245" cy="1833830"/>
          </a:xfrm>
          <a:solidFill>
            <a:schemeClr val="bg1">
              <a:alpha val="84000"/>
            </a:schemeClr>
          </a:solidFill>
        </p:spPr>
        <p:txBody>
          <a:bodyPr>
            <a:noAutofit/>
          </a:bodyPr>
          <a:lstStyle/>
          <a:p>
            <a:pPr algn="l"/>
            <a:r>
              <a:rPr lang="en-CA" sz="2800" dirty="0">
                <a:solidFill>
                  <a:schemeClr val="tx1"/>
                </a:solidFill>
              </a:rPr>
              <a:t>This is NOT:</a:t>
            </a:r>
            <a:r>
              <a:rPr lang="en-CA" sz="2400" dirty="0">
                <a:solidFill>
                  <a:schemeClr val="tx1"/>
                </a:solidFill>
              </a:rPr>
              <a:t/>
            </a:r>
            <a:br>
              <a:rPr lang="en-CA" sz="2400" dirty="0">
                <a:solidFill>
                  <a:schemeClr val="tx1"/>
                </a:solidFill>
              </a:rPr>
            </a:br>
            <a:r>
              <a:rPr lang="en-CA" sz="2400" dirty="0">
                <a:solidFill>
                  <a:schemeClr val="tx1"/>
                </a:solidFill>
              </a:rPr>
              <a:t>	</a:t>
            </a:r>
            <a:r>
              <a:rPr lang="en-CA" sz="3200" dirty="0">
                <a:solidFill>
                  <a:schemeClr val="tx1"/>
                </a:solidFill>
              </a:rPr>
              <a:t>a talk about 0 day</a:t>
            </a:r>
            <a:br>
              <a:rPr lang="en-CA" sz="3200" dirty="0">
                <a:solidFill>
                  <a:schemeClr val="tx1"/>
                </a:solidFill>
              </a:rPr>
            </a:br>
            <a:r>
              <a:rPr lang="en-CA" sz="3200" dirty="0">
                <a:solidFill>
                  <a:schemeClr val="tx1"/>
                </a:solidFill>
              </a:rPr>
              <a:t>	a talk about next big thing in info sec</a:t>
            </a:r>
            <a:br>
              <a:rPr lang="en-CA" sz="3200" dirty="0">
                <a:solidFill>
                  <a:schemeClr val="tx1"/>
                </a:solidFill>
              </a:rPr>
            </a:br>
            <a:r>
              <a:rPr lang="en-CA" sz="3200" dirty="0">
                <a:solidFill>
                  <a:schemeClr val="tx1"/>
                </a:solidFill>
              </a:rPr>
              <a:t>	a tool release</a:t>
            </a:r>
          </a:p>
        </p:txBody>
      </p:sp>
      <p:sp>
        <p:nvSpPr>
          <p:cNvPr id="3" name="Title 1"/>
          <p:cNvSpPr txBox="1">
            <a:spLocks/>
          </p:cNvSpPr>
          <p:nvPr/>
        </p:nvSpPr>
        <p:spPr>
          <a:xfrm>
            <a:off x="3390181" y="4520242"/>
            <a:ext cx="8801818" cy="1942475"/>
          </a:xfrm>
          <a:prstGeom prst="rect">
            <a:avLst/>
          </a:prstGeom>
          <a:solidFill>
            <a:schemeClr val="bg1">
              <a:alpha val="84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bg1"/>
                </a:solidFill>
                <a:latin typeface="Segoe UI Light" panose="020B0502040204020203" pitchFamily="34" charset="0"/>
                <a:ea typeface="+mj-ea"/>
                <a:cs typeface="Segoe UI Light" panose="020B0502040204020203" pitchFamily="34" charset="0"/>
              </a:defRPr>
            </a:lvl1pPr>
          </a:lstStyle>
          <a:p>
            <a:pPr algn="l"/>
            <a:r>
              <a:rPr lang="en-CA" sz="2800" dirty="0">
                <a:solidFill>
                  <a:schemeClr val="tx1"/>
                </a:solidFill>
              </a:rPr>
              <a:t>This is about:</a:t>
            </a:r>
          </a:p>
          <a:p>
            <a:pPr algn="l"/>
            <a:r>
              <a:rPr lang="en-CA" sz="2000" dirty="0">
                <a:solidFill>
                  <a:schemeClr val="tx1"/>
                </a:solidFill>
              </a:rPr>
              <a:t>	</a:t>
            </a:r>
            <a:r>
              <a:rPr lang="en-CA" sz="3200" dirty="0">
                <a:solidFill>
                  <a:schemeClr val="tx1"/>
                </a:solidFill>
              </a:rPr>
              <a:t>a very small web app sec </a:t>
            </a:r>
            <a:r>
              <a:rPr lang="en-CA" sz="3200" dirty="0" smtClean="0">
                <a:solidFill>
                  <a:schemeClr val="tx1"/>
                </a:solidFill>
              </a:rPr>
              <a:t>initiative</a:t>
            </a:r>
            <a:endParaRPr lang="en-CA" sz="3200" dirty="0">
              <a:solidFill>
                <a:schemeClr val="tx1"/>
              </a:solidFill>
            </a:endParaRPr>
          </a:p>
          <a:p>
            <a:pPr algn="l"/>
            <a:r>
              <a:rPr lang="en-CA" sz="3200" dirty="0">
                <a:solidFill>
                  <a:schemeClr val="tx1"/>
                </a:solidFill>
              </a:rPr>
              <a:t>	exploits you have heard for last few years</a:t>
            </a:r>
          </a:p>
          <a:p>
            <a:pPr algn="l"/>
            <a:r>
              <a:rPr lang="en-CA" sz="3200" dirty="0">
                <a:solidFill>
                  <a:schemeClr val="tx1"/>
                </a:solidFill>
              </a:rPr>
              <a:t>	an idea and platform where you can pitch in</a:t>
            </a:r>
          </a:p>
        </p:txBody>
      </p:sp>
    </p:spTree>
    <p:extLst>
      <p:ext uri="{BB962C8B-B14F-4D97-AF65-F5344CB8AC3E}">
        <p14:creationId xmlns:p14="http://schemas.microsoft.com/office/powerpoint/2010/main" val="1523885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 y="495301"/>
            <a:ext cx="6362700" cy="628651"/>
          </a:xfrm>
          <a:solidFill>
            <a:schemeClr val="bg1">
              <a:alpha val="84000"/>
            </a:schemeClr>
          </a:solidFill>
        </p:spPr>
        <p:txBody>
          <a:bodyPr>
            <a:noAutofit/>
          </a:bodyPr>
          <a:lstStyle/>
          <a:p>
            <a:pPr algn="l"/>
            <a:r>
              <a:rPr lang="en-CA" sz="3200" dirty="0">
                <a:solidFill>
                  <a:schemeClr val="tx1"/>
                </a:solidFill>
              </a:rPr>
              <a:t>Technology has changed our lives</a:t>
            </a:r>
            <a:endParaRPr lang="en-CA" sz="2400" dirty="0">
              <a:solidFill>
                <a:schemeClr val="tx1"/>
              </a:solidFill>
            </a:endParaRPr>
          </a:p>
        </p:txBody>
      </p:sp>
    </p:spTree>
    <p:extLst>
      <p:ext uri="{BB962C8B-B14F-4D97-AF65-F5344CB8AC3E}">
        <p14:creationId xmlns:p14="http://schemas.microsoft.com/office/powerpoint/2010/main" val="889832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 y="495301"/>
            <a:ext cx="6362700" cy="628651"/>
          </a:xfrm>
          <a:solidFill>
            <a:schemeClr val="bg1">
              <a:alpha val="84000"/>
            </a:schemeClr>
          </a:solidFill>
        </p:spPr>
        <p:txBody>
          <a:bodyPr>
            <a:noAutofit/>
          </a:bodyPr>
          <a:lstStyle/>
          <a:p>
            <a:pPr algn="l"/>
            <a:r>
              <a:rPr lang="en-CA" sz="3200" dirty="0">
                <a:solidFill>
                  <a:schemeClr val="tx1"/>
                </a:solidFill>
              </a:rPr>
              <a:t>1998 and 2018</a:t>
            </a:r>
            <a:endParaRPr lang="en-CA" sz="2400"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547398565"/>
              </p:ext>
            </p:extLst>
          </p:nvPr>
        </p:nvGraphicFramePr>
        <p:xfrm>
          <a:off x="3857630" y="4748741"/>
          <a:ext cx="8334375" cy="1524000"/>
        </p:xfrm>
        <a:graphic>
          <a:graphicData uri="http://schemas.openxmlformats.org/drawingml/2006/table">
            <a:tbl>
              <a:tblPr firstRow="1" bandRow="1">
                <a:tableStyleId>{2D5ABB26-0587-4C30-8999-92F81FD0307C}</a:tableStyleId>
              </a:tblPr>
              <a:tblGrid>
                <a:gridCol w="2778125"/>
                <a:gridCol w="2778125"/>
                <a:gridCol w="2778125"/>
              </a:tblGrid>
              <a:tr h="381000">
                <a:tc>
                  <a:txBody>
                    <a:bodyPr/>
                    <a:lstStyle/>
                    <a:p>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c>
                  <a:txBody>
                    <a:bodyPr/>
                    <a:lstStyle/>
                    <a:p>
                      <a:r>
                        <a:rPr lang="en-US" sz="1900" dirty="0" smtClean="0">
                          <a:latin typeface="Segoe UI Light" panose="020B0502040204020203" pitchFamily="34" charset="0"/>
                          <a:cs typeface="Segoe UI Light" panose="020B0502040204020203" pitchFamily="34" charset="0"/>
                        </a:rPr>
                        <a:t>1998</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c>
                  <a:txBody>
                    <a:bodyPr/>
                    <a:lstStyle/>
                    <a:p>
                      <a:r>
                        <a:rPr lang="en-US" sz="1900" dirty="0" smtClean="0">
                          <a:latin typeface="Segoe UI Light" panose="020B0502040204020203" pitchFamily="34" charset="0"/>
                          <a:cs typeface="Segoe UI Light" panose="020B0502040204020203" pitchFamily="34" charset="0"/>
                        </a:rPr>
                        <a:t>2018</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r>
              <a:tr h="381000">
                <a:tc>
                  <a:txBody>
                    <a:bodyPr/>
                    <a:lstStyle/>
                    <a:p>
                      <a:r>
                        <a:rPr lang="en-US" sz="1900" dirty="0" smtClean="0">
                          <a:latin typeface="Segoe UI Light" panose="020B0502040204020203" pitchFamily="34" charset="0"/>
                          <a:cs typeface="Segoe UI Light" panose="020B0502040204020203" pitchFamily="34" charset="0"/>
                        </a:rPr>
                        <a:t>Computers</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c>
                  <a:txBody>
                    <a:bodyPr/>
                    <a:lstStyle/>
                    <a:p>
                      <a:r>
                        <a:rPr lang="en-US" sz="1900" dirty="0" smtClean="0">
                          <a:latin typeface="Segoe UI Light" panose="020B0502040204020203" pitchFamily="34" charset="0"/>
                          <a:cs typeface="Segoe UI Light" panose="020B0502040204020203" pitchFamily="34" charset="0"/>
                        </a:rPr>
                        <a:t>Rare</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c>
                  <a:txBody>
                    <a:bodyPr/>
                    <a:lstStyle/>
                    <a:p>
                      <a:r>
                        <a:rPr lang="en-US" sz="1900" dirty="0" smtClean="0">
                          <a:latin typeface="Segoe UI Light" panose="020B0502040204020203" pitchFamily="34" charset="0"/>
                          <a:cs typeface="Segoe UI Light" panose="020B0502040204020203" pitchFamily="34" charset="0"/>
                        </a:rPr>
                        <a:t>Everywhere</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r>
              <a:tr h="381000">
                <a:tc>
                  <a:txBody>
                    <a:bodyPr/>
                    <a:lstStyle/>
                    <a:p>
                      <a:r>
                        <a:rPr lang="en-US" sz="1900" dirty="0" smtClean="0">
                          <a:latin typeface="Segoe UI Light" panose="020B0502040204020203" pitchFamily="34" charset="0"/>
                          <a:cs typeface="Segoe UI Light" panose="020B0502040204020203" pitchFamily="34" charset="0"/>
                        </a:rPr>
                        <a:t>Cell phones</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c>
                  <a:txBody>
                    <a:bodyPr/>
                    <a:lstStyle/>
                    <a:p>
                      <a:r>
                        <a:rPr lang="en-US" sz="1900" dirty="0" smtClean="0">
                          <a:latin typeface="Segoe UI Light" panose="020B0502040204020203" pitchFamily="34" charset="0"/>
                          <a:cs typeface="Segoe UI Light" panose="020B0502040204020203" pitchFamily="34" charset="0"/>
                        </a:rPr>
                        <a:t>Very rare</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c>
                  <a:txBody>
                    <a:bodyPr/>
                    <a:lstStyle/>
                    <a:p>
                      <a:r>
                        <a:rPr lang="en-US" sz="1900" dirty="0" smtClean="0">
                          <a:latin typeface="Segoe UI Light" panose="020B0502040204020203" pitchFamily="34" charset="0"/>
                          <a:cs typeface="Segoe UI Light" panose="020B0502040204020203" pitchFamily="34" charset="0"/>
                        </a:rPr>
                        <a:t>We have more than one</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r>
              <a:tr h="381000">
                <a:tc>
                  <a:txBody>
                    <a:bodyPr/>
                    <a:lstStyle/>
                    <a:p>
                      <a:r>
                        <a:rPr lang="en-US" sz="1900" dirty="0" smtClean="0">
                          <a:latin typeface="Segoe UI Light" panose="020B0502040204020203" pitchFamily="34" charset="0"/>
                          <a:cs typeface="Segoe UI Light" panose="020B0502040204020203" pitchFamily="34" charset="0"/>
                        </a:rPr>
                        <a:t>Internet</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c>
                  <a:txBody>
                    <a:bodyPr/>
                    <a:lstStyle/>
                    <a:p>
                      <a:r>
                        <a:rPr lang="en-US" sz="1900" dirty="0" smtClean="0">
                          <a:latin typeface="Segoe UI Light" panose="020B0502040204020203" pitchFamily="34" charset="0"/>
                          <a:cs typeface="Segoe UI Light" panose="020B0502040204020203" pitchFamily="34" charset="0"/>
                        </a:rPr>
                        <a:t>Rare</a:t>
                      </a:r>
                      <a:r>
                        <a:rPr lang="en-US" sz="1900" baseline="0" dirty="0" smtClean="0">
                          <a:latin typeface="Segoe UI Light" panose="020B0502040204020203" pitchFamily="34" charset="0"/>
                          <a:cs typeface="Segoe UI Light" panose="020B0502040204020203" pitchFamily="34" charset="0"/>
                        </a:rPr>
                        <a:t> and slow</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c>
                  <a:txBody>
                    <a:bodyPr/>
                    <a:lstStyle/>
                    <a:p>
                      <a:r>
                        <a:rPr lang="en-US" sz="1900" dirty="0" smtClean="0">
                          <a:latin typeface="Segoe UI Light" panose="020B0502040204020203" pitchFamily="34" charset="0"/>
                          <a:cs typeface="Segoe UI Light" panose="020B0502040204020203" pitchFamily="34" charset="0"/>
                        </a:rPr>
                        <a:t>Everywhere</a:t>
                      </a:r>
                      <a:r>
                        <a:rPr lang="en-US" sz="1900" baseline="0" dirty="0" smtClean="0">
                          <a:latin typeface="Segoe UI Light" panose="020B0502040204020203" pitchFamily="34" charset="0"/>
                          <a:cs typeface="Segoe UI Light" panose="020B0502040204020203" pitchFamily="34" charset="0"/>
                        </a:rPr>
                        <a:t> and fast</a:t>
                      </a:r>
                      <a:endParaRPr lang="en-CA" sz="1900" dirty="0">
                        <a:latin typeface="Segoe UI Light" panose="020B0502040204020203" pitchFamily="34" charset="0"/>
                        <a:cs typeface="Segoe UI Light" panose="020B0502040204020203" pitchFamily="34" charset="0"/>
                      </a:endParaRPr>
                    </a:p>
                  </a:txBody>
                  <a:tcPr>
                    <a:solidFill>
                      <a:schemeClr val="bg1">
                        <a:alpha val="84000"/>
                      </a:schemeClr>
                    </a:solidFill>
                  </a:tcPr>
                </a:tc>
              </a:tr>
            </a:tbl>
          </a:graphicData>
        </a:graphic>
      </p:graphicFrame>
    </p:spTree>
    <p:extLst>
      <p:ext uri="{BB962C8B-B14F-4D97-AF65-F5344CB8AC3E}">
        <p14:creationId xmlns:p14="http://schemas.microsoft.com/office/powerpoint/2010/main" val="2377410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809625"/>
            <a:ext cx="9239250" cy="1809750"/>
          </a:xfrm>
          <a:solidFill>
            <a:schemeClr val="bg1">
              <a:alpha val="84000"/>
            </a:schemeClr>
          </a:solidFill>
        </p:spPr>
        <p:txBody>
          <a:bodyPr>
            <a:noAutofit/>
          </a:bodyPr>
          <a:lstStyle/>
          <a:p>
            <a:pPr algn="l"/>
            <a:r>
              <a:rPr lang="en-CA" sz="2800" dirty="0">
                <a:solidFill>
                  <a:schemeClr val="tx1"/>
                </a:solidFill>
              </a:rPr>
              <a:t>As of 2015, the number of internet users worldwide </a:t>
            </a:r>
            <a:r>
              <a:rPr lang="en-CA" sz="2400" dirty="0">
                <a:solidFill>
                  <a:schemeClr val="tx1"/>
                </a:solidFill>
              </a:rPr>
              <a:t/>
            </a:r>
            <a:br>
              <a:rPr lang="en-CA" sz="2400" dirty="0">
                <a:solidFill>
                  <a:schemeClr val="tx1"/>
                </a:solidFill>
              </a:rPr>
            </a:br>
            <a:r>
              <a:rPr lang="en-CA" sz="4800" dirty="0">
                <a:solidFill>
                  <a:schemeClr val="tx1"/>
                </a:solidFill>
              </a:rPr>
              <a:t>= 3.2 billion</a:t>
            </a:r>
            <a:br>
              <a:rPr lang="en-CA" sz="4800" dirty="0">
                <a:solidFill>
                  <a:schemeClr val="tx1"/>
                </a:solidFill>
              </a:rPr>
            </a:br>
            <a:r>
              <a:rPr lang="en-CA" sz="3200" dirty="0">
                <a:solidFill>
                  <a:schemeClr val="tx1"/>
                </a:solidFill>
              </a:rPr>
              <a:t/>
            </a:r>
            <a:br>
              <a:rPr lang="en-CA" sz="3200" dirty="0">
                <a:solidFill>
                  <a:schemeClr val="tx1"/>
                </a:solidFill>
              </a:rPr>
            </a:br>
            <a:r>
              <a:rPr lang="en-CA" sz="1600" dirty="0">
                <a:solidFill>
                  <a:schemeClr val="tx1"/>
                </a:solidFill>
              </a:rPr>
              <a:t>Source: http://time.com/money/3896219/internet-users-worldwide/</a:t>
            </a:r>
            <a:endParaRPr lang="en-CA" sz="1200" dirty="0">
              <a:solidFill>
                <a:schemeClr val="tx1"/>
              </a:solidFill>
            </a:endParaRPr>
          </a:p>
        </p:txBody>
      </p:sp>
    </p:spTree>
    <p:extLst>
      <p:ext uri="{BB962C8B-B14F-4D97-AF65-F5344CB8AC3E}">
        <p14:creationId xmlns:p14="http://schemas.microsoft.com/office/powerpoint/2010/main" val="3927794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 y="609602"/>
            <a:ext cx="8791575" cy="1095375"/>
          </a:xfrm>
          <a:solidFill>
            <a:schemeClr val="bg1">
              <a:alpha val="84000"/>
            </a:schemeClr>
          </a:solidFill>
        </p:spPr>
        <p:txBody>
          <a:bodyPr>
            <a:noAutofit/>
          </a:bodyPr>
          <a:lstStyle/>
          <a:p>
            <a:pPr algn="l"/>
            <a:r>
              <a:rPr lang="en-CA" sz="3200" dirty="0">
                <a:solidFill>
                  <a:schemeClr val="tx1"/>
                </a:solidFill>
              </a:rPr>
              <a:t>Either you can communicate with 3.2 billion users</a:t>
            </a:r>
            <a:br>
              <a:rPr lang="en-CA" sz="3200" dirty="0">
                <a:solidFill>
                  <a:schemeClr val="tx1"/>
                </a:solidFill>
              </a:rPr>
            </a:br>
            <a:r>
              <a:rPr lang="en-CA" sz="3200" dirty="0">
                <a:solidFill>
                  <a:schemeClr val="tx1"/>
                </a:solidFill>
              </a:rPr>
              <a:t>or they can communicate with you.</a:t>
            </a:r>
            <a:endParaRPr lang="en-CA" sz="2400" dirty="0">
              <a:solidFill>
                <a:schemeClr val="tx1"/>
              </a:solidFill>
            </a:endParaRPr>
          </a:p>
        </p:txBody>
      </p:sp>
    </p:spTree>
    <p:extLst>
      <p:ext uri="{BB962C8B-B14F-4D97-AF65-F5344CB8AC3E}">
        <p14:creationId xmlns:p14="http://schemas.microsoft.com/office/powerpoint/2010/main" val="467743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 y="5324478"/>
            <a:ext cx="8791575" cy="552449"/>
          </a:xfrm>
          <a:solidFill>
            <a:schemeClr val="bg1">
              <a:alpha val="84000"/>
            </a:schemeClr>
          </a:solidFill>
        </p:spPr>
        <p:txBody>
          <a:bodyPr>
            <a:noAutofit/>
          </a:bodyPr>
          <a:lstStyle/>
          <a:p>
            <a:pPr algn="l"/>
            <a:r>
              <a:rPr lang="en-CA" sz="2400" dirty="0">
                <a:solidFill>
                  <a:schemeClr val="tx1"/>
                </a:solidFill>
              </a:rPr>
              <a:t>What if 1% of 3.2 </a:t>
            </a:r>
            <a:r>
              <a:rPr lang="en-CA" sz="2400" dirty="0" smtClean="0">
                <a:solidFill>
                  <a:schemeClr val="tx1"/>
                </a:solidFill>
              </a:rPr>
              <a:t>Billion </a:t>
            </a:r>
            <a:r>
              <a:rPr lang="en-CA" sz="2400" dirty="0">
                <a:solidFill>
                  <a:schemeClr val="tx1"/>
                </a:solidFill>
              </a:rPr>
              <a:t>users tries to connect to your computer</a:t>
            </a:r>
            <a:endParaRPr lang="en-CA" sz="1800" dirty="0">
              <a:solidFill>
                <a:schemeClr val="tx1"/>
              </a:solidFill>
            </a:endParaRPr>
          </a:p>
        </p:txBody>
      </p:sp>
    </p:spTree>
    <p:extLst>
      <p:ext uri="{BB962C8B-B14F-4D97-AF65-F5344CB8AC3E}">
        <p14:creationId xmlns:p14="http://schemas.microsoft.com/office/powerpoint/2010/main" val="202207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2788</TotalTime>
  <Words>1001</Words>
  <Application>Microsoft Office PowerPoint</Application>
  <PresentationFormat>Widescreen</PresentationFormat>
  <Paragraphs>79</Paragraphs>
  <Slides>29</Slides>
  <Notes>13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Segoe UI Light</vt:lpstr>
      <vt:lpstr>Wingdings</vt:lpstr>
      <vt:lpstr>Office Theme</vt:lpstr>
      <vt:lpstr>PowerPoint Presentation</vt:lpstr>
      <vt:lpstr>Web app security testing with browsers</vt:lpstr>
      <vt:lpstr>Who am I?</vt:lpstr>
      <vt:lpstr>This is NOT:  a talk about 0 day  a talk about next big thing in info sec  a tool release</vt:lpstr>
      <vt:lpstr>Technology has changed our lives</vt:lpstr>
      <vt:lpstr>1998 and 2018</vt:lpstr>
      <vt:lpstr>As of 2015, the number of internet users worldwide  = 3.2 billion  Source: http://time.com/money/3896219/internet-users-worldwide/</vt:lpstr>
      <vt:lpstr>Either you can communicate with 3.2 billion users or they can communicate with you.</vt:lpstr>
      <vt:lpstr>What if 1% of 3.2 Billion users tries to connect to your computer</vt:lpstr>
      <vt:lpstr>What if 1% of 3.2 Billion users tries to connect to your computer</vt:lpstr>
      <vt:lpstr>Some may knock on your door</vt:lpstr>
      <vt:lpstr>Increase of bug bounty systems</vt:lpstr>
      <vt:lpstr>PowerPoint Presentation</vt:lpstr>
      <vt:lpstr>We still need to make things easy</vt:lpstr>
      <vt:lpstr>getmantra.com/wast</vt:lpstr>
      <vt:lpstr>sechow.com/bricktown</vt:lpstr>
      <vt:lpstr>Simple, clean and friendly All levels can be solved using a browser Code can be reused to build CTFs Perfect for lab demos.</vt:lpstr>
      <vt:lpstr>PowerPoint Presentation</vt:lpstr>
      <vt:lpstr>1. Help general audience learn web app security </vt:lpstr>
      <vt:lpstr>2. Conduct basic CTFs in limited environments</vt:lpstr>
      <vt:lpstr>3. For instant demo purposes</vt:lpstr>
      <vt:lpstr>4. For justifying the likelihood</vt:lpstr>
      <vt:lpstr>5. For writing better documentation</vt:lpstr>
      <vt:lpstr>So long and thanks for all the attention </vt:lpstr>
      <vt:lpstr>My reaction when I saw the co-speakers and their topics</vt:lpstr>
      <vt:lpstr>Expected outcome</vt:lpstr>
      <vt:lpstr>What others said</vt:lpstr>
      <vt:lpstr>My name is Abhi M Balakrishnan I work for SD Elements by Security Compass </vt:lpstr>
      <vt:lpstr>So long and thanks for all the attention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abalakrishnan</dc:creator>
  <cp:lastModifiedBy>abalakrishnan</cp:lastModifiedBy>
  <cp:revision>41</cp:revision>
  <dcterms:created xsi:type="dcterms:W3CDTF">2018-04-15T01:20:03Z</dcterms:created>
  <dcterms:modified xsi:type="dcterms:W3CDTF">2018-05-29T03:47:28Z</dcterms:modified>
</cp:coreProperties>
</file>